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</p:sldMasterIdLst>
  <p:notesMasterIdLst>
    <p:notesMasterId r:id="rId15"/>
  </p:notesMasterIdLst>
  <p:sldIdLst>
    <p:sldId id="260" r:id="rId2"/>
    <p:sldId id="264" r:id="rId3"/>
    <p:sldId id="263" r:id="rId4"/>
    <p:sldId id="259" r:id="rId5"/>
    <p:sldId id="272" r:id="rId6"/>
    <p:sldId id="261" r:id="rId7"/>
    <p:sldId id="267" r:id="rId8"/>
    <p:sldId id="268" r:id="rId9"/>
    <p:sldId id="273" r:id="rId10"/>
    <p:sldId id="274" r:id="rId11"/>
    <p:sldId id="270" r:id="rId12"/>
    <p:sldId id="271" r:id="rId13"/>
    <p:sldId id="265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0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0533" autoAdjust="0"/>
  </p:normalViewPr>
  <p:slideViewPr>
    <p:cSldViewPr>
      <p:cViewPr varScale="1">
        <p:scale>
          <a:sx n="78" d="100"/>
          <a:sy n="78" d="100"/>
        </p:scale>
        <p:origin x="-1493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29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153400" cy="3048000"/>
          </a:xfrm>
        </p:spPr>
        <p:txBody>
          <a:bodyPr/>
          <a:lstStyle/>
          <a:p>
            <a:r>
              <a:rPr lang="en-US" sz="4800" b="0" dirty="0">
                <a:latin typeface="Arial Unicode MS" pitchFamily="34" charset="-128"/>
              </a:rPr>
              <a:t>UB LIS 571 Soergel</a:t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 dirty="0">
                <a:latin typeface="Arial Unicode MS" pitchFamily="34" charset="-128"/>
              </a:rPr>
              <a:t>Lecture </a:t>
            </a:r>
            <a:r>
              <a:rPr lang="en-US" sz="4800" b="0" dirty="0" smtClean="0">
                <a:latin typeface="Arial Unicode MS" pitchFamily="34" charset="-128"/>
              </a:rPr>
              <a:t>6.2a  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3200" dirty="0" smtClean="0"/>
              <a:t>Formatting documents</a:t>
            </a:r>
            <a:br>
              <a:rPr lang="en-US" sz="3200" dirty="0" smtClean="0"/>
            </a:br>
            <a:r>
              <a:rPr lang="en-US" sz="3200" dirty="0" smtClean="0"/>
              <a:t>for interpretation by computer programs.</a:t>
            </a:r>
            <a:br>
              <a:rPr lang="en-US" sz="3200" dirty="0" smtClean="0"/>
            </a:br>
            <a:r>
              <a:rPr lang="en-US" sz="3200" dirty="0" smtClean="0"/>
              <a:t>Document markup languages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1269" y="3505200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57150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 min                                                    Includes audio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4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458200" cy="5334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Elaboration on XML: Attributes 2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763000" cy="57912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As HTML, XML has two ways for storing data (see File a, p. 212):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Note: A schema (document template) definition is a special kind of XML file. </a:t>
            </a:r>
            <a:b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Here we focus on XML syntax; the next slide focuses on semantics (meaning).</a:t>
            </a:r>
          </a:p>
          <a:p>
            <a:pPr marL="457200" indent="-45720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2	</a:t>
            </a:r>
            <a:r>
              <a:rPr lang="en-US" sz="1800" b="1" dirty="0" smtClean="0">
                <a:solidFill>
                  <a:srgbClr val="FF0000"/>
                </a:solidFill>
              </a:rPr>
              <a:t>Attributes</a:t>
            </a:r>
          </a:p>
          <a:p>
            <a:pPr marL="457200" indent="0">
              <a:buNone/>
            </a:pPr>
            <a:r>
              <a:rPr lang="pt-BR" sz="1800" b="1" smtClean="0">
                <a:solidFill>
                  <a:schemeClr val="bg1"/>
                </a:solidFill>
              </a:rPr>
              <a:t>&lt;</a:t>
            </a:r>
            <a:r>
              <a:rPr lang="pt-BR" sz="1800" b="1" i="1">
                <a:solidFill>
                  <a:schemeClr val="bg1"/>
                </a:solidFill>
              </a:rPr>
              <a:t>xsd:element</a:t>
            </a:r>
            <a:r>
              <a:rPr lang="pt-BR" sz="1800" b="1" i="1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800" b="1" i="1">
                <a:solidFill>
                  <a:srgbClr val="FF0000"/>
                </a:solidFill>
              </a:rPr>
              <a:t>name</a:t>
            </a:r>
            <a:r>
              <a:rPr lang="pt-BR" sz="1800">
                <a:solidFill>
                  <a:schemeClr val="accent1">
                    <a:lumMod val="60000"/>
                    <a:lumOff val="40000"/>
                  </a:schemeClr>
                </a:solidFill>
              </a:rPr>
              <a:t>="metadata" </a:t>
            </a:r>
            <a:r>
              <a:rPr lang="pt-BR" sz="1800" b="1" i="1">
                <a:solidFill>
                  <a:srgbClr val="FF0000"/>
                </a:solidFill>
              </a:rPr>
              <a:t>type</a:t>
            </a:r>
            <a:r>
              <a:rPr lang="pt-BR" sz="180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="metadataContent"</a:t>
            </a:r>
            <a:r>
              <a:rPr lang="pt-BR" sz="1800" b="1" smtClean="0">
                <a:solidFill>
                  <a:schemeClr val="bg1"/>
                </a:solidFill>
              </a:rPr>
              <a:t>/&gt;</a:t>
            </a:r>
          </a:p>
          <a:p>
            <a:pPr marL="457200" indent="0">
              <a:buNone/>
            </a:pPr>
            <a:r>
              <a:rPr lang="pt-BR" sz="1800" smtClean="0">
                <a:solidFill>
                  <a:schemeClr val="bg1"/>
                </a:solidFill>
              </a:rPr>
              <a:t>This is exactly the same as in HTML: a tag </a:t>
            </a:r>
            <a:r>
              <a:rPr lang="pt-BR" sz="1800" i="1" smtClean="0">
                <a:solidFill>
                  <a:schemeClr val="bg1"/>
                </a:solidFill>
              </a:rPr>
              <a:t>xsd:element </a:t>
            </a:r>
            <a:r>
              <a:rPr lang="pt-BR" sz="1800" smtClean="0">
                <a:solidFill>
                  <a:schemeClr val="bg1"/>
                </a:solidFill>
              </a:rPr>
              <a:t>with two attributes that together specify that the document template being defined shoul include an element </a:t>
            </a:r>
            <a:r>
              <a:rPr lang="pt-BR" sz="1800" smtClean="0">
                <a:solidFill>
                  <a:srgbClr val="FF0000"/>
                </a:solidFill>
              </a:rPr>
              <a:t>named</a:t>
            </a:r>
            <a:r>
              <a:rPr lang="pt-BR" sz="1800" smtClean="0">
                <a:solidFill>
                  <a:schemeClr val="bg1"/>
                </a:solidFill>
              </a:rPr>
              <a:t> </a:t>
            </a:r>
            <a:r>
              <a:rPr lang="pt-BR" sz="180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metadata </a:t>
            </a:r>
            <a:r>
              <a:rPr lang="pt-BR" sz="1800" smtClean="0">
                <a:solidFill>
                  <a:schemeClr val="bg1"/>
                </a:solidFill>
              </a:rPr>
              <a:t>that contains information structured according to the </a:t>
            </a:r>
            <a:r>
              <a:rPr lang="pt-BR" sz="1800" smtClean="0">
                <a:solidFill>
                  <a:srgbClr val="FF0000"/>
                </a:solidFill>
              </a:rPr>
              <a:t>type</a:t>
            </a:r>
            <a:r>
              <a:rPr lang="pt-BR" sz="1800" smtClean="0">
                <a:solidFill>
                  <a:schemeClr val="bg1"/>
                </a:solidFill>
              </a:rPr>
              <a:t> </a:t>
            </a:r>
            <a:r>
              <a:rPr lang="pt-BR" sz="180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metadataContent</a:t>
            </a:r>
            <a:br>
              <a:rPr lang="pt-BR" sz="180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t-BR" sz="1800" smtClean="0">
                <a:solidFill>
                  <a:schemeClr val="bg1"/>
                </a:solidFill>
              </a:rPr>
              <a:t>This tag has no end tag (no enclosed information). Note the </a:t>
            </a:r>
            <a:r>
              <a:rPr lang="pt-BR" sz="2000" b="1" smtClean="0">
                <a:solidFill>
                  <a:schemeClr val="bg1"/>
                </a:solidFill>
              </a:rPr>
              <a:t>/&gt; </a:t>
            </a:r>
            <a:r>
              <a:rPr lang="pt-BR" sz="1800" smtClean="0">
                <a:solidFill>
                  <a:schemeClr val="bg1"/>
                </a:solidFill>
              </a:rPr>
              <a:t>at the end</a:t>
            </a:r>
          </a:p>
          <a:p>
            <a:pPr marL="457200" indent="0">
              <a:buNone/>
            </a:pPr>
            <a:r>
              <a:rPr lang="pt-BR" sz="1800" b="1" smtClean="0">
                <a:solidFill>
                  <a:schemeClr val="bg1"/>
                </a:solidFill>
              </a:rPr>
              <a:t>Another example: </a:t>
            </a:r>
            <a:r>
              <a:rPr lang="pt-BR" sz="1800" smtClean="0">
                <a:solidFill>
                  <a:schemeClr val="bg1"/>
                </a:solidFill>
              </a:rPr>
              <a:t>A snippet from an XML-formatted cataloging record</a:t>
            </a:r>
            <a:endParaRPr lang="pt-BR" sz="1800">
              <a:solidFill>
                <a:schemeClr val="bg1"/>
              </a:solidFill>
            </a:endParaRPr>
          </a:p>
          <a:p>
            <a:pPr marL="457200" indent="0">
              <a:buNone/>
            </a:pPr>
            <a:r>
              <a:rPr lang="pt-BR" sz="1800" i="1" smtClean="0">
                <a:solidFill>
                  <a:schemeClr val="bg1"/>
                </a:solidFill>
              </a:rPr>
              <a:t>&lt;report&gt;</a:t>
            </a:r>
            <a:br>
              <a:rPr lang="pt-BR" sz="1800" i="1" smtClean="0">
                <a:solidFill>
                  <a:schemeClr val="bg1"/>
                </a:solidFill>
              </a:rPr>
            </a:br>
            <a:r>
              <a:rPr lang="pt-BR" sz="1800" i="1" smtClean="0">
                <a:solidFill>
                  <a:schemeClr val="bg1"/>
                </a:solidFill>
              </a:rPr>
              <a:t>     &lt;createdBy</a:t>
            </a:r>
            <a:r>
              <a:rPr lang="pt-BR" sz="1800" b="1" i="1" smtClean="0">
                <a:solidFill>
                  <a:schemeClr val="bg1"/>
                </a:solidFill>
              </a:rPr>
              <a:t> </a:t>
            </a:r>
            <a:r>
              <a:rPr lang="pt-BR" sz="1800" b="1" i="1" smtClean="0">
                <a:solidFill>
                  <a:srgbClr val="FF0000"/>
                </a:solidFill>
              </a:rPr>
              <a:t>creatorRole</a:t>
            </a:r>
            <a:r>
              <a:rPr lang="pt-BR" sz="1800" b="1" i="1" smtClean="0">
                <a:solidFill>
                  <a:schemeClr val="bg1"/>
                </a:solidFill>
              </a:rPr>
              <a:t>=</a:t>
            </a:r>
            <a:r>
              <a:rPr lang="pt-BR" sz="1800" b="1" i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"editor"</a:t>
            </a:r>
            <a:r>
              <a:rPr lang="pt-BR" sz="1800" b="1" i="1" smtClean="0">
                <a:solidFill>
                  <a:schemeClr val="bg1"/>
                </a:solidFill>
              </a:rPr>
              <a:t>&gt;</a:t>
            </a:r>
            <a:r>
              <a:rPr lang="pt-BR" sz="1800" i="1" smtClean="0">
                <a:solidFill>
                  <a:schemeClr val="bg1"/>
                </a:solidFill>
              </a:rPr>
              <a:t>Singh, Sandar&lt;/createdBy&gt;</a:t>
            </a:r>
            <a:r>
              <a:rPr lang="pt-BR" sz="1800" b="1" i="1" smtClean="0">
                <a:solidFill>
                  <a:schemeClr val="bg1"/>
                </a:solidFill>
              </a:rPr>
              <a:t/>
            </a:r>
            <a:br>
              <a:rPr lang="pt-BR" sz="1800" b="1" i="1" smtClean="0">
                <a:solidFill>
                  <a:schemeClr val="bg1"/>
                </a:solidFill>
              </a:rPr>
            </a:br>
            <a:r>
              <a:rPr lang="pt-BR" sz="1800" i="1" smtClean="0">
                <a:solidFill>
                  <a:schemeClr val="bg1"/>
                </a:solidFill>
              </a:rPr>
              <a:t>&lt;/report&gt;</a:t>
            </a:r>
          </a:p>
          <a:p>
            <a:pPr marL="457200" indent="0">
              <a:buNone/>
            </a:pPr>
            <a:endParaRPr lang="pt-BR" sz="1800" i="1">
              <a:solidFill>
                <a:schemeClr val="bg1"/>
              </a:solidFill>
            </a:endParaRPr>
          </a:p>
          <a:p>
            <a:pPr marL="457200" indent="0">
              <a:spcBef>
                <a:spcPts val="600"/>
              </a:spcBef>
              <a:buNone/>
            </a:pPr>
            <a:r>
              <a:rPr lang="pt-BR" sz="1800" smtClean="0">
                <a:solidFill>
                  <a:schemeClr val="bg1"/>
                </a:solidFill>
              </a:rPr>
              <a:t>3 min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04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2 Brief introduction to XML</a:t>
            </a:r>
            <a:br>
              <a:rPr lang="en-US" sz="3000" dirty="0" smtClean="0"/>
            </a:br>
            <a:r>
              <a:rPr lang="en-US" sz="3000" dirty="0" smtClean="0"/>
              <a:t>Examples 3. Document instance of type memo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8458200" cy="4953000"/>
          </a:xfrm>
        </p:spPr>
        <p:txBody>
          <a:bodyPr/>
          <a:lstStyle/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b. 	A </a:t>
            </a:r>
            <a:r>
              <a:rPr lang="en-US" sz="1800" dirty="0"/>
              <a:t>document instance of type </a:t>
            </a:r>
            <a:r>
              <a:rPr lang="en-US" sz="1800" i="1" dirty="0" smtClean="0"/>
              <a:t>memo  </a:t>
            </a:r>
            <a:r>
              <a:rPr lang="en-US" sz="1800" dirty="0" smtClean="0"/>
              <a:t>p. 212, bottom</a:t>
            </a:r>
            <a:br>
              <a:rPr lang="en-US" sz="1800" dirty="0" smtClean="0"/>
            </a:br>
            <a:r>
              <a:rPr lang="en-US" sz="1800" dirty="0" smtClean="0"/>
              <a:t>Document instance structure shown in nested boxes  p. 214</a:t>
            </a:r>
          </a:p>
          <a:p>
            <a:pPr marL="512763" indent="-512763">
              <a:spcBef>
                <a:spcPts val="1200"/>
              </a:spcBef>
              <a:buNone/>
            </a:pPr>
            <a:endParaRPr lang="en-US" sz="1800" dirty="0" smtClean="0"/>
          </a:p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Listen </a:t>
            </a:r>
            <a:r>
              <a:rPr lang="en-US" sz="1800" dirty="0" smtClean="0"/>
              <a:t>to the </a:t>
            </a:r>
            <a:r>
              <a:rPr lang="en-US" sz="1800" dirty="0" smtClean="0"/>
              <a:t>audio</a:t>
            </a:r>
          </a:p>
          <a:p>
            <a:pPr marL="512763" indent="-512763">
              <a:spcBef>
                <a:spcPts val="1200"/>
              </a:spcBef>
              <a:buNone/>
            </a:pPr>
            <a:endParaRPr lang="en-US" sz="1800" dirty="0"/>
          </a:p>
          <a:p>
            <a:pPr marL="512763" indent="-512763">
              <a:spcBef>
                <a:spcPts val="1200"/>
              </a:spcBef>
              <a:buNone/>
            </a:pPr>
            <a:endParaRPr lang="en-US" sz="1800" dirty="0" smtClean="0"/>
          </a:p>
          <a:p>
            <a:pPr marL="512763" indent="-512763">
              <a:spcBef>
                <a:spcPts val="1200"/>
              </a:spcBef>
              <a:buNone/>
            </a:pPr>
            <a:endParaRPr lang="en-US" sz="1800" dirty="0"/>
          </a:p>
          <a:p>
            <a:pPr marL="512763" indent="-512763">
              <a:spcBef>
                <a:spcPts val="1200"/>
              </a:spcBef>
              <a:buNone/>
            </a:pPr>
            <a:endParaRPr lang="en-US" sz="1800" dirty="0" smtClean="0"/>
          </a:p>
          <a:p>
            <a:pPr marL="512763" indent="-512763">
              <a:spcBef>
                <a:spcPts val="1200"/>
              </a:spcBef>
              <a:buNone/>
            </a:pPr>
            <a:endParaRPr lang="en-US" sz="1800" dirty="0"/>
          </a:p>
          <a:p>
            <a:pPr marL="512763" indent="-512763">
              <a:spcBef>
                <a:spcPts val="1200"/>
              </a:spcBef>
              <a:buNone/>
            </a:pPr>
            <a:endParaRPr lang="en-US" sz="1800" dirty="0" smtClean="0"/>
          </a:p>
          <a:p>
            <a:pPr marL="512763" indent="-512763">
              <a:spcBef>
                <a:spcPts val="1200"/>
              </a:spcBef>
              <a:buNone/>
            </a:pPr>
            <a:endParaRPr lang="en-US" sz="1800" dirty="0"/>
          </a:p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8 min</a:t>
            </a:r>
            <a:endParaRPr lang="en-US" sz="1800" dirty="0" smtClean="0"/>
          </a:p>
          <a:p>
            <a:pPr marL="512763" indent="-512763">
              <a:spcBef>
                <a:spcPts val="1200"/>
              </a:spcBef>
              <a:buNone/>
            </a:pPr>
            <a:endParaRPr lang="en-US" sz="1800" dirty="0" smtClean="0"/>
          </a:p>
          <a:p>
            <a:pPr marL="512763" indent="-512763">
              <a:spcBef>
                <a:spcPts val="120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1200"/>
              </a:spcBef>
              <a:buNone/>
            </a:pPr>
            <a:endParaRPr lang="en-US" sz="2000" i="1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								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11</a:t>
            </a:fld>
            <a:endParaRPr lang="en-US" dirty="0"/>
          </a:p>
        </p:txBody>
      </p:sp>
      <p:pic>
        <p:nvPicPr>
          <p:cNvPr id="2" name="UBLIS571DS-06.2a-2Lecture6.2aDocumentMarkupSlidesSlide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6318" y="29249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1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2 Brief introduction to XML</a:t>
            </a:r>
            <a:br>
              <a:rPr lang="en-US" sz="3000" dirty="0" smtClean="0"/>
            </a:br>
            <a:r>
              <a:rPr lang="en-US" sz="3000" dirty="0" smtClean="0"/>
              <a:t>Examples 4. The XSLT style sheet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81200"/>
            <a:ext cx="8458200" cy="4724400"/>
          </a:xfrm>
        </p:spPr>
        <p:txBody>
          <a:bodyPr/>
          <a:lstStyle/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c.	XSLT style sheet   p. 215</a:t>
            </a:r>
          </a:p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d.	HTML document produced by transformation from the XML document b using the instructions in the style sheet c.  p. 215</a:t>
            </a:r>
          </a:p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e.	Document as displayed</a:t>
            </a:r>
          </a:p>
          <a:p>
            <a:pPr marL="512763" indent="-512763">
              <a:spcBef>
                <a:spcPts val="1200"/>
              </a:spcBef>
              <a:buNone/>
            </a:pPr>
            <a:endParaRPr lang="en-US" sz="1800" dirty="0" smtClean="0"/>
          </a:p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Listen to the </a:t>
            </a:r>
            <a:r>
              <a:rPr lang="en-US" sz="1800" dirty="0" smtClean="0"/>
              <a:t>audio (10 min)</a:t>
            </a:r>
            <a:endParaRPr lang="en-US" sz="1800" dirty="0" smtClean="0"/>
          </a:p>
          <a:p>
            <a:pPr marL="512763" indent="-512763">
              <a:spcBef>
                <a:spcPts val="1200"/>
              </a:spcBef>
              <a:buNone/>
            </a:pPr>
            <a:endParaRPr lang="en-US" sz="1800" dirty="0" smtClean="0"/>
          </a:p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Optional: There </a:t>
            </a:r>
            <a:r>
              <a:rPr lang="en-US" sz="1800" dirty="0" smtClean="0"/>
              <a:t>is one more </a:t>
            </a:r>
            <a:r>
              <a:rPr lang="en-US" sz="1800" dirty="0" smtClean="0"/>
              <a:t>slide</a:t>
            </a:r>
          </a:p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Required: Read the concluding remarks on re-use, p. 211</a:t>
            </a:r>
          </a:p>
          <a:p>
            <a:pPr marL="512763" indent="-512763">
              <a:spcBef>
                <a:spcPts val="1200"/>
              </a:spcBef>
              <a:buNone/>
            </a:pPr>
            <a:endParaRPr lang="en-US" sz="1800" dirty="0"/>
          </a:p>
          <a:p>
            <a:pPr marL="512763" indent="-512763">
              <a:spcBef>
                <a:spcPts val="3300"/>
              </a:spcBef>
              <a:buNone/>
            </a:pPr>
            <a:r>
              <a:rPr lang="en-US" sz="1800" dirty="0" smtClean="0"/>
              <a:t>12 min</a:t>
            </a:r>
            <a:endParaRPr lang="en-US" sz="1800" dirty="0" smtClean="0"/>
          </a:p>
          <a:p>
            <a:pPr marL="512763" indent="-512763">
              <a:spcBef>
                <a:spcPts val="120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1200"/>
              </a:spcBef>
              <a:buNone/>
            </a:pPr>
            <a:endParaRPr lang="en-US" sz="2000" i="1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								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12</a:t>
            </a:fld>
            <a:endParaRPr lang="en-US" dirty="0"/>
          </a:p>
        </p:txBody>
      </p:sp>
      <p:pic>
        <p:nvPicPr>
          <p:cNvPr id="2" name="UBLIS571DS-06.2a-2Lecture6.2aDocumentMarkupSlidesSlide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39701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9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10600" cy="914400"/>
          </a:xfrm>
        </p:spPr>
        <p:txBody>
          <a:bodyPr/>
          <a:lstStyle/>
          <a:p>
            <a:pPr eaLnBrk="1" hangingPunct="1"/>
            <a:r>
              <a:rPr lang="en-US" sz="3000" dirty="0"/>
              <a:t>2 Brief introduction to XML</a:t>
            </a:r>
            <a:br>
              <a:rPr lang="en-US" sz="3000" dirty="0"/>
            </a:br>
            <a:r>
              <a:rPr lang="en-US" sz="3000" dirty="0"/>
              <a:t>Examples </a:t>
            </a:r>
            <a:r>
              <a:rPr lang="en-US" sz="3000" dirty="0" smtClean="0"/>
              <a:t>5. Self-assessment </a:t>
            </a:r>
            <a:r>
              <a:rPr lang="en-US" sz="3000" dirty="0" smtClean="0"/>
              <a:t>memo. </a:t>
            </a:r>
            <a:r>
              <a:rPr lang="en-US" sz="3000" dirty="0" smtClean="0">
                <a:solidFill>
                  <a:srgbClr val="FF0000"/>
                </a:solidFill>
              </a:rPr>
              <a:t>Optional</a:t>
            </a:r>
            <a:endParaRPr lang="en-US" sz="3200" b="0" dirty="0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458200" cy="44958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Lecture Notes p. 216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XML schema for a self-assessment memo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See whether you can understand this definition. Get the gist of this, do not worry if you do not get all the details.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New feature: &lt;include xsd:schemaLocation="..."/&gt;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Side note: xsd:schemaLocation is a </a:t>
            </a:r>
            <a:r>
              <a:rPr lang="en-US" sz="2000" b="1" dirty="0" smtClean="0">
                <a:solidFill>
                  <a:schemeClr val="bg1"/>
                </a:solidFill>
              </a:rPr>
              <a:t>Parameter</a:t>
            </a:r>
            <a:r>
              <a:rPr lang="en-US" sz="2000" dirty="0" smtClean="0">
                <a:solidFill>
                  <a:schemeClr val="bg1"/>
                </a:solidFill>
              </a:rPr>
              <a:t>, a piece of data given inside the tag.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In this case, </a:t>
            </a:r>
            <a:r>
              <a:rPr lang="en-US" sz="1800" dirty="0" smtClean="0">
                <a:solidFill>
                  <a:schemeClr val="bg1"/>
                </a:solidFill>
              </a:rPr>
              <a:t>schemaLocation is the schema definition for </a:t>
            </a:r>
            <a:r>
              <a:rPr lang="en-US" sz="1800" b="1" dirty="0" smtClean="0">
                <a:solidFill>
                  <a:schemeClr val="bg1"/>
                </a:solidFill>
              </a:rPr>
              <a:t>memo. </a:t>
            </a:r>
            <a:r>
              <a:rPr lang="en-US" sz="1800" dirty="0" smtClean="0">
                <a:solidFill>
                  <a:schemeClr val="bg1"/>
                </a:solidFill>
              </a:rPr>
              <a:t>All element definitions  from the </a:t>
            </a:r>
            <a:r>
              <a:rPr lang="en-US" sz="1800" b="1" dirty="0" smtClean="0">
                <a:solidFill>
                  <a:schemeClr val="bg1"/>
                </a:solidFill>
              </a:rPr>
              <a:t>memo</a:t>
            </a:r>
            <a:r>
              <a:rPr lang="en-US" sz="1800" dirty="0" smtClean="0">
                <a:solidFill>
                  <a:schemeClr val="bg1"/>
                </a:solidFill>
              </a:rPr>
              <a:t> schema can be </a:t>
            </a:r>
            <a:r>
              <a:rPr lang="en-US" sz="1800" u="sng" dirty="0" smtClean="0">
                <a:solidFill>
                  <a:schemeClr val="bg1"/>
                </a:solidFill>
              </a:rPr>
              <a:t>re-used</a:t>
            </a:r>
            <a:r>
              <a:rPr lang="en-US" sz="1800" dirty="0" smtClean="0">
                <a:solidFill>
                  <a:schemeClr val="bg1"/>
                </a:solidFill>
              </a:rPr>
              <a:t> in the </a:t>
            </a:r>
            <a:r>
              <a:rPr lang="en-US" sz="1800" b="1" dirty="0" smtClean="0">
                <a:solidFill>
                  <a:schemeClr val="bg1"/>
                </a:solidFill>
              </a:rPr>
              <a:t>selfAssessmentMemo</a:t>
            </a:r>
            <a:r>
              <a:rPr lang="en-US" sz="1800" dirty="0" smtClean="0">
                <a:solidFill>
                  <a:schemeClr val="bg1"/>
                </a:solidFill>
              </a:rPr>
              <a:t> schema (hierarchical inheritance). No need to define </a:t>
            </a:r>
            <a:r>
              <a:rPr lang="en-US" sz="1800" b="1" dirty="0" smtClean="0">
                <a:solidFill>
                  <a:schemeClr val="bg1"/>
                </a:solidFill>
              </a:rPr>
              <a:t>metadataContent</a:t>
            </a:r>
            <a:r>
              <a:rPr lang="en-US" sz="1800" dirty="0" smtClean="0">
                <a:solidFill>
                  <a:schemeClr val="bg1"/>
                </a:solidFill>
              </a:rPr>
              <a:t> all over again. </a:t>
            </a:r>
            <a:r>
              <a:rPr lang="en-US" sz="1800" b="1" dirty="0" smtClean="0">
                <a:solidFill>
                  <a:schemeClr val="bg1"/>
                </a:solidFill>
              </a:rPr>
              <a:t>memoBodyContent</a:t>
            </a:r>
            <a:r>
              <a:rPr lang="en-US" sz="1800" dirty="0" smtClean="0">
                <a:solidFill>
                  <a:schemeClr val="bg1"/>
                </a:solidFill>
              </a:rPr>
              <a:t> is different for the selfAssessmentMemo, so it must be defined here.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No audio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10 min</a:t>
            </a:r>
            <a:br>
              <a:rPr lang="en-US" sz="1800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8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1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727709"/>
              </p:ext>
            </p:extLst>
          </p:nvPr>
        </p:nvGraphicFramePr>
        <p:xfrm>
          <a:off x="304800" y="1905000"/>
          <a:ext cx="8610599" cy="23164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6019800"/>
                <a:gridCol w="1371600"/>
                <a:gridCol w="1219199"/>
              </a:tblGrid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Document markup: Introduction and basic principles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4-5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 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</a:t>
                      </a: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XML example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5-13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46 min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60 min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68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9906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1 Document markup:</a:t>
            </a:r>
            <a:br>
              <a:rPr lang="en-US" sz="3000" dirty="0" smtClean="0"/>
            </a:br>
            <a:r>
              <a:rPr lang="en-US" sz="3000" dirty="0" smtClean="0"/>
              <a:t>Introduction and basic principles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286000"/>
            <a:ext cx="8458200" cy="4419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You should have read Lecture Notes p. 199 – 200 (pink).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Read Lecture Notes p. 201 – 204.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p. 204: Even if you </a:t>
            </a:r>
            <a:r>
              <a:rPr lang="en-US" dirty="0">
                <a:solidFill>
                  <a:schemeClr val="bg1"/>
                </a:solidFill>
              </a:rPr>
              <a:t>have</a:t>
            </a:r>
            <a:r>
              <a:rPr lang="en-US" dirty="0" smtClean="0">
                <a:solidFill>
                  <a:schemeClr val="bg1"/>
                </a:solidFill>
              </a:rPr>
              <a:t> never seen HTML, you should understand the bolded HTML tags in the top box with the aid of the added non-bold explanation. Just approach this with the attitude that it is really simple.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300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     10 min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4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458200" cy="762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Elaboration on HTML: Attributes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84582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HTML has two ways for storing data: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1	</a:t>
            </a:r>
            <a:r>
              <a:rPr lang="en-US" sz="1800" b="1" dirty="0" smtClean="0">
                <a:solidFill>
                  <a:srgbClr val="FF0000"/>
                </a:solidFill>
              </a:rPr>
              <a:t>&lt;</a:t>
            </a:r>
            <a:r>
              <a:rPr lang="en-US" sz="1800" b="1" i="1" dirty="0" smtClean="0">
                <a:solidFill>
                  <a:srgbClr val="FF0000"/>
                </a:solidFill>
              </a:rPr>
              <a:t>TITLE</a:t>
            </a:r>
            <a:r>
              <a:rPr lang="en-US" sz="1800" dirty="0" smtClean="0"/>
              <a:t>&gt;</a:t>
            </a: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XML can do for us</a:t>
            </a:r>
            <a:r>
              <a:rPr lang="en-US" sz="1800" b="1" dirty="0">
                <a:solidFill>
                  <a:srgbClr val="FF0000"/>
                </a:solidFill>
              </a:rPr>
              <a:t>&lt;</a:t>
            </a:r>
            <a:r>
              <a:rPr lang="en-US" sz="1800" b="1" i="1" dirty="0">
                <a:solidFill>
                  <a:srgbClr val="FF0000"/>
                </a:solidFill>
              </a:rPr>
              <a:t>/TITLE</a:t>
            </a:r>
            <a:r>
              <a:rPr lang="en-US" sz="1800" b="1" i="1" dirty="0" smtClean="0">
                <a:solidFill>
                  <a:srgbClr val="FF0000"/>
                </a:solidFill>
              </a:rPr>
              <a:t>&gt;</a:t>
            </a:r>
          </a:p>
          <a:p>
            <a:pPr marL="914400" indent="-914400">
              <a:buNone/>
            </a:pPr>
            <a:r>
              <a:rPr lang="en-US" sz="1800" b="1" i="1" dirty="0">
                <a:solidFill>
                  <a:schemeClr val="bg1"/>
                </a:solidFill>
              </a:rPr>
              <a:t>	</a:t>
            </a:r>
            <a:r>
              <a:rPr lang="en-US" sz="1800" dirty="0" smtClean="0">
                <a:solidFill>
                  <a:schemeClr val="bg1"/>
                </a:solidFill>
              </a:rPr>
              <a:t>A </a:t>
            </a:r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string of characters</a:t>
            </a:r>
            <a:r>
              <a:rPr lang="en-US" sz="1800" dirty="0" smtClean="0">
                <a:solidFill>
                  <a:schemeClr val="bg1"/>
                </a:solidFill>
              </a:rPr>
              <a:t> is enclosed in </a:t>
            </a:r>
            <a:r>
              <a:rPr lang="en-US" sz="1800" b="1" dirty="0" smtClean="0">
                <a:solidFill>
                  <a:srgbClr val="FF0000"/>
                </a:solidFill>
              </a:rPr>
              <a:t>tags</a:t>
            </a:r>
            <a:r>
              <a:rPr lang="en-US" sz="1800" dirty="0" smtClean="0">
                <a:solidFill>
                  <a:schemeClr val="bg1"/>
                </a:solidFill>
              </a:rPr>
              <a:t>; the tag tells what the string of characters is (in this case a title).</a:t>
            </a:r>
          </a:p>
          <a:p>
            <a:pPr marL="914400" indent="-914400">
              <a:spcBef>
                <a:spcPts val="30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2	</a:t>
            </a:r>
            <a:r>
              <a:rPr lang="en-US" sz="1800" b="1" dirty="0"/>
              <a:t>&lt;</a:t>
            </a:r>
            <a:r>
              <a:rPr lang="en-US" sz="1800" b="1" i="1" dirty="0"/>
              <a:t>META </a:t>
            </a:r>
            <a:r>
              <a:rPr lang="en-US" sz="1800" b="1" i="1" dirty="0">
                <a:solidFill>
                  <a:srgbClr val="FF0000"/>
                </a:solidFill>
              </a:rPr>
              <a:t>NAME</a:t>
            </a:r>
            <a:r>
              <a:rPr lang="en-US" sz="1800" b="1" dirty="0"/>
              <a:t>=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"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creator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"</a:t>
            </a:r>
            <a:r>
              <a:rPr lang="en-US" sz="1800" b="1" dirty="0"/>
              <a:t> </a:t>
            </a:r>
            <a:r>
              <a:rPr lang="en-US" sz="1800" b="1" i="1" dirty="0">
                <a:solidFill>
                  <a:srgbClr val="FF0000"/>
                </a:solidFill>
              </a:rPr>
              <a:t>CONTENT</a:t>
            </a:r>
            <a:r>
              <a:rPr lang="en-US" sz="1800" b="1" dirty="0"/>
              <a:t>=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"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Bob Boiko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"</a:t>
            </a:r>
            <a:r>
              <a:rPr lang="en-US" sz="1800" dirty="0"/>
              <a:t>&gt;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914400" indent="-91440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	</a:t>
            </a:r>
            <a:r>
              <a:rPr lang="en-US" sz="1800" dirty="0" smtClean="0">
                <a:solidFill>
                  <a:schemeClr val="bg1"/>
                </a:solidFill>
              </a:rPr>
              <a:t>Data are given as </a:t>
            </a:r>
            <a:r>
              <a:rPr lang="en-US" sz="1800" b="1" dirty="0" smtClean="0">
                <a:solidFill>
                  <a:schemeClr val="bg1"/>
                </a:solidFill>
              </a:rPr>
              <a:t>attributes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A</a:t>
            </a:r>
            <a:r>
              <a:rPr lang="en-US" sz="1800" dirty="0" smtClean="0">
                <a:solidFill>
                  <a:schemeClr val="bg1"/>
                </a:solidFill>
              </a:rPr>
              <a:t>n attribute consists of an </a:t>
            </a:r>
            <a:r>
              <a:rPr lang="en-US" sz="1800" b="1" dirty="0" smtClean="0">
                <a:solidFill>
                  <a:srgbClr val="FF0000"/>
                </a:solidFill>
              </a:rPr>
              <a:t>attribute name</a:t>
            </a:r>
            <a:r>
              <a:rPr lang="en-US" sz="1800" dirty="0" smtClean="0">
                <a:solidFill>
                  <a:srgbClr val="FF0000"/>
                </a:solidFill>
              </a:rPr>
              <a:t>,</a:t>
            </a:r>
            <a:r>
              <a:rPr lang="en-US" sz="1800" dirty="0" smtClean="0">
                <a:solidFill>
                  <a:schemeClr val="bg1"/>
                </a:solidFill>
              </a:rPr>
              <a:t> such as </a:t>
            </a:r>
            <a:r>
              <a:rPr lang="en-US" sz="1800" b="1" i="1" dirty="0">
                <a:solidFill>
                  <a:srgbClr val="FF0000"/>
                </a:solidFill>
              </a:rPr>
              <a:t>CONTENT</a:t>
            </a:r>
            <a:r>
              <a:rPr lang="en-US" sz="1800" dirty="0" smtClean="0">
                <a:solidFill>
                  <a:schemeClr val="bg1"/>
                </a:solidFill>
              </a:rPr>
              <a:t>, and an </a:t>
            </a:r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attribute value</a:t>
            </a:r>
            <a:r>
              <a:rPr lang="en-US" sz="1800" dirty="0" smtClean="0">
                <a:solidFill>
                  <a:schemeClr val="bg1"/>
                </a:solidFill>
              </a:rPr>
              <a:t>, such as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"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Bob Boiko</a:t>
            </a:r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"</a:t>
            </a:r>
            <a:b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Attribute values are always in quotes.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Attributes are always in the start tag. Some tags, such as </a:t>
            </a:r>
            <a:r>
              <a:rPr lang="en-US" sz="1800" i="1" dirty="0" smtClean="0">
                <a:solidFill>
                  <a:schemeClr val="bg1"/>
                </a:solidFill>
              </a:rPr>
              <a:t>META, </a:t>
            </a:r>
            <a:r>
              <a:rPr lang="en-US" sz="1800" dirty="0" smtClean="0">
                <a:solidFill>
                  <a:schemeClr val="bg1"/>
                </a:solidFill>
              </a:rPr>
              <a:t> do not have an end tag; no information enclosed between tags, only attributes inside the one tag.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Unfortunately, the </a:t>
            </a:r>
            <a:r>
              <a:rPr lang="en-US" sz="1800" i="1" dirty="0" smtClean="0">
                <a:solidFill>
                  <a:schemeClr val="bg1"/>
                </a:solidFill>
              </a:rPr>
              <a:t>META </a:t>
            </a:r>
            <a:r>
              <a:rPr lang="en-US" sz="1800" dirty="0" smtClean="0">
                <a:solidFill>
                  <a:schemeClr val="bg1"/>
                </a:solidFill>
              </a:rPr>
              <a:t>tag sows confusion: It has two attributes; the name of the first attribute is </a:t>
            </a:r>
            <a:r>
              <a:rPr lang="en-US" sz="1800" b="1" i="1" dirty="0" smtClean="0">
                <a:solidFill>
                  <a:srgbClr val="FF0000"/>
                </a:solidFill>
              </a:rPr>
              <a:t>NAME </a:t>
            </a:r>
            <a:r>
              <a:rPr lang="en-US" sz="1800" dirty="0" smtClean="0">
                <a:solidFill>
                  <a:schemeClr val="bg1"/>
                </a:solidFill>
              </a:rPr>
              <a:t>(shades of </a:t>
            </a:r>
            <a:r>
              <a:rPr lang="en-US" sz="1800" i="1" dirty="0" smtClean="0">
                <a:solidFill>
                  <a:schemeClr val="bg1"/>
                </a:solidFill>
              </a:rPr>
              <a:t>Alice in Wonderland</a:t>
            </a:r>
            <a:r>
              <a:rPr lang="en-US" sz="1800" dirty="0" smtClean="0">
                <a:solidFill>
                  <a:schemeClr val="bg1"/>
                </a:solidFill>
              </a:rPr>
              <a:t>).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3 min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30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</a:t>
            </a:r>
            <a:r>
              <a:rPr lang="en-US" sz="2000" dirty="0" smtClean="0">
                <a:solidFill>
                  <a:schemeClr val="bg1"/>
                </a:solidFill>
              </a:rPr>
              <a:t>a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84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2 Brief introduction to XML</a:t>
            </a:r>
            <a:br>
              <a:rPr lang="en-US" sz="3000" dirty="0" smtClean="0"/>
            </a:br>
            <a:r>
              <a:rPr lang="en-US" sz="3000" dirty="0" smtClean="0"/>
              <a:t>Overview of XML files and process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057400"/>
            <a:ext cx="8458200" cy="46482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Lecture Notes p. 205, Boxes 1 and 2 and Figure on p. 209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The audio covers what is in Boxes 1 and 2.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Take p. 209 out of your binder.  You will need to have it handy for </a:t>
            </a:r>
            <a:r>
              <a:rPr lang="en-US" sz="2000" dirty="0" smtClean="0">
                <a:solidFill>
                  <a:schemeClr val="bg1"/>
                </a:solidFill>
              </a:rPr>
              <a:t>the rest of this lecture.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The XML document File b mentioned in the audio is on p. 212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The next slide will discuss each of the files a – e and the processing steps in detail, using the examples in the Lecture notes.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Now listen to the audio (6 min)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8 min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.</a:t>
            </a: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6</a:t>
            </a:fld>
            <a:endParaRPr lang="en-US" dirty="0"/>
          </a:p>
        </p:txBody>
      </p:sp>
      <p:pic>
        <p:nvPicPr>
          <p:cNvPr id="2" name="UBLIS571DS-06.2a-2Lecture6.2aDocumentMarkupSlidesSlide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50012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6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2 Brief introduction to XML</a:t>
            </a:r>
            <a:br>
              <a:rPr lang="en-US" sz="3000" dirty="0" smtClean="0"/>
            </a:br>
            <a:r>
              <a:rPr lang="en-US" sz="3000" dirty="0" smtClean="0"/>
              <a:t>Discussion of examples 1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48006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Covers Lecture Notes p. 205 – 208 (same content as the audio)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and p. 212 – 215 Examples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Get the general idea to appreciate the power of XML. No test on the details.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The following  files/documents are discussed:</a:t>
            </a:r>
          </a:p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a.	File: Schema </a:t>
            </a:r>
            <a:r>
              <a:rPr lang="en-US" sz="1800" dirty="0"/>
              <a:t>definition for document type </a:t>
            </a:r>
            <a:r>
              <a:rPr lang="en-US" sz="1800" i="1" dirty="0" smtClean="0"/>
              <a:t>memo  p. 212</a:t>
            </a:r>
            <a:br>
              <a:rPr lang="en-US" sz="1800" i="1" dirty="0" smtClean="0"/>
            </a:br>
            <a:r>
              <a:rPr lang="en-US" sz="1800" dirty="0" smtClean="0"/>
              <a:t>More </a:t>
            </a:r>
            <a:r>
              <a:rPr lang="en-US" sz="1800" dirty="0"/>
              <a:t>explanation of document structure and definition of custom tags  p. 213</a:t>
            </a:r>
            <a:endParaRPr lang="en-US" sz="1800" i="1" dirty="0" smtClean="0"/>
          </a:p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b. 	A </a:t>
            </a:r>
            <a:r>
              <a:rPr lang="en-US" sz="1800" dirty="0"/>
              <a:t>document instance of type </a:t>
            </a:r>
            <a:r>
              <a:rPr lang="en-US" sz="1800" i="1" dirty="0" smtClean="0"/>
              <a:t>memo  </a:t>
            </a:r>
            <a:r>
              <a:rPr lang="en-US" sz="1800" dirty="0" smtClean="0"/>
              <a:t>p. 212, bottom</a:t>
            </a:r>
            <a:br>
              <a:rPr lang="en-US" sz="1800" dirty="0" smtClean="0"/>
            </a:br>
            <a:r>
              <a:rPr lang="en-US" sz="1800" dirty="0" smtClean="0"/>
              <a:t>Document instance structure shown in nested boxes  p. 214</a:t>
            </a:r>
          </a:p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c.	XSLT style sheet   p. 215</a:t>
            </a:r>
          </a:p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d.	HTML document produced by transformation from the XML document b using the instructions in the style sheet c.  p. 215</a:t>
            </a:r>
          </a:p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e.	Document as displayed</a:t>
            </a:r>
          </a:p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The following slides take you through the examples</a:t>
            </a:r>
          </a:p>
          <a:p>
            <a:pPr marL="512763" indent="-512763">
              <a:spcBef>
                <a:spcPts val="2400"/>
              </a:spcBef>
              <a:buNone/>
            </a:pPr>
            <a:r>
              <a:rPr lang="en-US" sz="1800" dirty="0" smtClean="0"/>
              <a:t>2 min</a:t>
            </a:r>
            <a:endParaRPr lang="en-US" sz="1800" dirty="0" smtClean="0"/>
          </a:p>
          <a:p>
            <a:pPr marL="512763" indent="-512763">
              <a:spcBef>
                <a:spcPts val="120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1200"/>
              </a:spcBef>
              <a:buNone/>
            </a:pPr>
            <a:endParaRPr lang="en-US" sz="2000" i="1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								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6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2 Brief introduction to XML</a:t>
            </a:r>
            <a:br>
              <a:rPr lang="en-US" sz="3000" dirty="0" smtClean="0"/>
            </a:br>
            <a:r>
              <a:rPr lang="en-US" sz="3000" dirty="0" smtClean="0"/>
              <a:t>Examples 2. Schema definition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81200"/>
            <a:ext cx="8458200" cy="4724400"/>
          </a:xfrm>
        </p:spPr>
        <p:txBody>
          <a:bodyPr/>
          <a:lstStyle/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a.	File: Schema </a:t>
            </a:r>
            <a:r>
              <a:rPr lang="en-US" sz="1800" dirty="0"/>
              <a:t>definition for document </a:t>
            </a:r>
            <a:r>
              <a:rPr lang="en-US" sz="1800" dirty="0" smtClean="0"/>
              <a:t> type </a:t>
            </a:r>
            <a:r>
              <a:rPr lang="en-US" sz="1800" i="1" dirty="0" smtClean="0"/>
              <a:t>memo  p. 212</a:t>
            </a:r>
            <a:br>
              <a:rPr lang="en-US" sz="1800" i="1" dirty="0" smtClean="0"/>
            </a:br>
            <a:r>
              <a:rPr lang="en-US" sz="1800" dirty="0" smtClean="0"/>
              <a:t>More </a:t>
            </a:r>
            <a:r>
              <a:rPr lang="en-US" sz="1800" dirty="0"/>
              <a:t>explanation of document structure and definition of custom tags  p. </a:t>
            </a:r>
            <a:r>
              <a:rPr lang="en-US" sz="1800" dirty="0" smtClean="0"/>
              <a:t>213</a:t>
            </a:r>
          </a:p>
          <a:p>
            <a:pPr marL="512763" indent="-512763">
              <a:spcBef>
                <a:spcPts val="1200"/>
              </a:spcBef>
              <a:buNone/>
            </a:pPr>
            <a:endParaRPr lang="en-US" sz="1800" i="1" dirty="0"/>
          </a:p>
          <a:p>
            <a:pPr marL="512763" indent="-512763">
              <a:spcBef>
                <a:spcPts val="1200"/>
              </a:spcBef>
              <a:buNone/>
            </a:pPr>
            <a:r>
              <a:rPr lang="en-US" sz="1800" dirty="0" smtClean="0"/>
              <a:t>Listen to the audio</a:t>
            </a:r>
          </a:p>
          <a:p>
            <a:pPr marL="512763" indent="-512763">
              <a:spcBef>
                <a:spcPts val="1200"/>
              </a:spcBef>
              <a:buNone/>
            </a:pPr>
            <a:endParaRPr lang="en-US" sz="1800" dirty="0" smtClean="0"/>
          </a:p>
          <a:p>
            <a:pPr marL="512763" indent="-512763">
              <a:spcBef>
                <a:spcPts val="120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1200"/>
              </a:spcBef>
              <a:buNone/>
            </a:pPr>
            <a:endParaRPr lang="en-US" sz="2000" i="1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								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36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11 min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8</a:t>
            </a:fld>
            <a:endParaRPr lang="en-US" dirty="0"/>
          </a:p>
        </p:txBody>
      </p:sp>
      <p:pic>
        <p:nvPicPr>
          <p:cNvPr id="2" name="UBLIS571DS-06.2a-2Lecture6.2aDocumentMarkupSlidesSlide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3196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0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458200" cy="762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Elaboration on XML: Attributes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84582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As HTML, XML has two ways for storing data (see File a, p. 212):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Note: A schema (document template) definition is a special kind of XML file.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Here we focus on XML syntax; the next slide focuses on semantics (meaning).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1	</a:t>
            </a:r>
            <a:r>
              <a:rPr lang="en-US" sz="2000" b="1" dirty="0" smtClean="0">
                <a:solidFill>
                  <a:srgbClr val="FF0000"/>
                </a:solidFill>
              </a:rPr>
              <a:t>Tags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&lt;</a:t>
            </a:r>
            <a:r>
              <a:rPr lang="en-US" sz="2000" b="1" i="1" dirty="0">
                <a:solidFill>
                  <a:srgbClr val="FF0000"/>
                </a:solidFill>
              </a:rPr>
              <a:t>xsd:sequence</a:t>
            </a:r>
            <a:r>
              <a:rPr lang="en-US" sz="2000" b="1" dirty="0">
                <a:solidFill>
                  <a:srgbClr val="FF0000"/>
                </a:solidFill>
              </a:rPr>
              <a:t>&gt;</a:t>
            </a:r>
            <a:endParaRPr lang="en-US" sz="2000" dirty="0">
              <a:solidFill>
                <a:srgbClr val="FF0000"/>
              </a:solidFill>
            </a:endParaRPr>
          </a:p>
          <a:p>
            <a:pPr marL="457200" indent="0">
              <a:buNone/>
            </a:pPr>
            <a:r>
              <a:rPr lang="pt-BR" sz="2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&lt;</a:t>
            </a:r>
            <a:r>
              <a:rPr lang="pt-BR" sz="2000" b="1" i="1">
                <a:solidFill>
                  <a:schemeClr val="accent1">
                    <a:lumMod val="60000"/>
                    <a:lumOff val="40000"/>
                  </a:schemeClr>
                </a:solidFill>
              </a:rPr>
              <a:t>xsd:element name</a:t>
            </a:r>
            <a:r>
              <a:rPr lang="pt-BR" sz="2000">
                <a:solidFill>
                  <a:schemeClr val="accent1">
                    <a:lumMod val="60000"/>
                    <a:lumOff val="40000"/>
                  </a:schemeClr>
                </a:solidFill>
              </a:rPr>
              <a:t>="metadata" </a:t>
            </a:r>
            <a:r>
              <a:rPr lang="pt-BR" sz="2000" b="1" i="1">
                <a:solidFill>
                  <a:schemeClr val="accent1">
                    <a:lumMod val="60000"/>
                    <a:lumOff val="40000"/>
                  </a:schemeClr>
                </a:solidFill>
              </a:rPr>
              <a:t>type</a:t>
            </a:r>
            <a:r>
              <a:rPr lang="pt-BR" sz="2000">
                <a:solidFill>
                  <a:schemeClr val="accent1">
                    <a:lumMod val="60000"/>
                    <a:lumOff val="40000"/>
                  </a:schemeClr>
                </a:solidFill>
              </a:rPr>
              <a:t>="metadataContent"</a:t>
            </a:r>
            <a:r>
              <a:rPr lang="pt-BR" sz="2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/&gt;</a:t>
            </a:r>
            <a:endParaRPr lang="pt-BR" sz="200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457200" indent="0">
              <a:buNone/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&lt;</a:t>
            </a:r>
            <a:r>
              <a:rPr lang="en-US" sz="20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xsd:element name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=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"memoBody" </a:t>
            </a:r>
            <a:r>
              <a:rPr lang="en-US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20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ype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=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"memoBodyContent"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/&gt;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&lt;</a:t>
            </a:r>
            <a:r>
              <a:rPr lang="en-US" sz="2000" b="1" i="1" dirty="0">
                <a:solidFill>
                  <a:srgbClr val="FF0000"/>
                </a:solidFill>
              </a:rPr>
              <a:t>/xsd:sequence</a:t>
            </a:r>
            <a:r>
              <a:rPr lang="en-US" sz="2000" b="1" dirty="0">
                <a:solidFill>
                  <a:srgbClr val="FF0000"/>
                </a:solidFill>
              </a:rPr>
              <a:t>&gt;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The </a:t>
            </a:r>
            <a:r>
              <a:rPr lang="en-US" sz="2000" b="1" dirty="0" smtClean="0">
                <a:solidFill>
                  <a:srgbClr val="FF0000"/>
                </a:solidFill>
              </a:rPr>
              <a:t>&lt;start tag&gt;</a:t>
            </a:r>
            <a:r>
              <a:rPr lang="en-US" sz="2000" dirty="0" smtClean="0">
                <a:solidFill>
                  <a:schemeClr val="bg1"/>
                </a:solidFill>
              </a:rPr>
              <a:t> and </a:t>
            </a:r>
            <a:r>
              <a:rPr lang="en-US" sz="2000" b="1" dirty="0" smtClean="0">
                <a:solidFill>
                  <a:srgbClr val="FF0000"/>
                </a:solidFill>
              </a:rPr>
              <a:t>&lt;/end tag&gt;</a:t>
            </a:r>
            <a:r>
              <a:rPr lang="en-US" sz="2000" dirty="0" smtClean="0">
                <a:solidFill>
                  <a:schemeClr val="bg1"/>
                </a:solidFill>
              </a:rPr>
              <a:t> enclose some information. The information says that the document template specifies a sequence of two elements, metadata and memoBody.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2 min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71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19098</TotalTime>
  <Words>490</Words>
  <Application>Microsoft Office PowerPoint</Application>
  <PresentationFormat>On-screen Show (4:3)</PresentationFormat>
  <Paragraphs>161</Paragraphs>
  <Slides>13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7_Default Design</vt:lpstr>
      <vt:lpstr>UB LIS 571 Soergel Lecture 6.2a   Formatting documents for interpretation by computer programs. Document markup languages</vt:lpstr>
      <vt:lpstr>How to use these slides repeated</vt:lpstr>
      <vt:lpstr>Outline</vt:lpstr>
      <vt:lpstr>1 Document markup: Introduction and basic principles</vt:lpstr>
      <vt:lpstr>Elaboration on HTML: Attributes</vt:lpstr>
      <vt:lpstr>2 Brief introduction to XML Overview of XML files and process</vt:lpstr>
      <vt:lpstr>2 Brief introduction to XML Discussion of examples 1</vt:lpstr>
      <vt:lpstr>2 Brief introduction to XML Examples 2. Schema definition</vt:lpstr>
      <vt:lpstr>Elaboration on XML: Attributes</vt:lpstr>
      <vt:lpstr>Elaboration on XML: Attributes 2</vt:lpstr>
      <vt:lpstr>2 Brief introduction to XML Examples 3. Document instance of type memo</vt:lpstr>
      <vt:lpstr>2 Brief introduction to XML Examples 4. The XSLT style sheet</vt:lpstr>
      <vt:lpstr>2 Brief introduction to XML Examples 5. Self-assessment memo. Optional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dsoergel</cp:lastModifiedBy>
  <cp:revision>682</cp:revision>
  <dcterms:created xsi:type="dcterms:W3CDTF">2002-10-21T17:52:26Z</dcterms:created>
  <dcterms:modified xsi:type="dcterms:W3CDTF">2016-02-23T22:34:35Z</dcterms:modified>
</cp:coreProperties>
</file>